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BF294-6A9D-06C7-B5CA-60351B6C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1C76C-295F-BB9B-84E2-D672595C3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9E3D-631D-2494-8C01-80AE65A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0EC4E-2DEC-AED5-5E79-8232D0E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14B8C-6AFB-7AC0-FAD8-DCD3F850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71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80AC8-E937-B88C-F82D-FE8D831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1A95F-4539-9ABF-E09A-BD2D4AD36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207F7-6BCB-ADF3-6B7E-B03E11D0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C0DD1-BDAA-BDBC-A1F4-BF2F7A05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03A13-783F-8160-C784-4A4F3382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7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1FE257-A086-77B6-C5EC-7734D1F4A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C08145-4115-1187-F3A8-FDC71118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E5AEE-A0BB-EEF1-FA81-B46E4998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6453A-5A03-8E84-3953-FB071472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BEA8A-EC40-B4FA-6491-53AF6DC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855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6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751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2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539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440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08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871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45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2AFAB-BB28-33AD-F426-092F4A65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443C3-D52B-BB5F-2F03-0CD52545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8B11B-9279-20A0-5990-C8128C9A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D3A31-BC93-A02B-A431-0F5E279B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9F11D-5863-7E9C-77F8-0D7BCA2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6198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721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6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08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E4138-B154-5776-A824-EBB4EC8C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AE4FD-912F-94C0-45BC-39943CF0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6F448-C0A7-A90C-AB9E-CB37AB7E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9CBC3-FBE2-A2F5-A0F0-64F473A1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3F910-B87F-DFA6-6FA2-40ABB442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306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D38F5-0B13-516B-5553-8D226F37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12DD4-EE9B-55D4-CBCC-9154F3AF2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04721-FE1B-E53F-49B3-E9EF66DB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6FFE35-D66E-E4DF-35CF-A6182DA3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FE071-E681-E1DC-D823-A742C5E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D852FF-23DD-CBBA-6F60-7B0947F9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565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C356-351F-9743-3B00-D8EF67AB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93C0-7792-D808-96F3-B67E5678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7D8BF-D6E7-F855-D2DB-1E489C17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E0389B-BB57-7B70-D847-0E6ACAD9F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8AA96-D470-6740-8114-EC599B99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AA9BD9-C59F-28B5-3368-EE77710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EACAD-25BF-F668-DB96-B5B84E69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274EE0-6361-D8D9-8353-E940B49D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87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7170C-280A-172F-CF86-B192AE81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B274A-5C49-B5F9-8DFC-EF2454AB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995D4-C44C-0F2E-9C50-0B1CBBF6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E5A1E-69BB-5322-D279-811EAFDA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2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368E85-914F-3859-A7BD-67A88900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2BEB6-0F25-D149-736B-4E4B06C4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8DA532-0D20-4AD2-E61E-2F433DA1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324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D1CF6-33A4-DDE6-60C6-BD59A7DE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DA1BA-AD0C-2AE5-93E3-518A4C6E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798FE-5450-4193-E554-9EC33775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CC95C-6B59-630A-F5BE-F13B3C7B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55220-1CC3-5630-B6A9-CA453501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68C37-5584-AEB9-23B4-FBECFB69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67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C9A05-2538-F83D-C55B-D82187DA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2EFBEF-E09D-4218-19EE-3CB0ED17D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0B4F79-DEF8-2944-D694-3B17F3FF1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B06DB6-26DB-C38B-CF0F-F4EDA40C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142B2-EB07-995D-5700-8B9C8213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C543-9D80-017F-072A-5A4E0854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82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E5EDD-91BA-E43D-7D5A-17791A9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85E42-5037-B342-7D9E-A9E4BA8D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C80E4-B86E-701F-B3C4-F08A268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31002-436A-05BD-994A-C0AF77740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643E4-7759-4669-9EB0-345789A74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02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олекулярная структура стекла">
            <a:extLst>
              <a:ext uri="{FF2B5EF4-FFF2-40B4-BE49-F238E27FC236}">
                <a16:creationId xmlns:a16="http://schemas.microsoft.com/office/drawing/2014/main" id="{65F37DC9-207D-AAB5-71CC-8210347B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AD7-E50E-5F28-3BAF-8C3C20ED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316533"/>
            <a:ext cx="11673841" cy="200857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The basis of thermodynamics. Basic laws of chemical processes. First principles of thermodynamics.</a:t>
            </a:r>
            <a:endParaRPr lang="ru-KZ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CDE2C-0946-5772-38E4-EDC0EF93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Bakhadur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askar</a:t>
            </a:r>
            <a:endParaRPr lang="ru-K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4C346-2E12-A186-441B-525BAC014E78}"/>
              </a:ext>
            </a:extLst>
          </p:cNvPr>
          <p:cNvSpPr txBox="1"/>
          <p:nvPr/>
        </p:nvSpPr>
        <p:spPr>
          <a:xfrm>
            <a:off x="10342880" y="47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A02907-CD6E-E230-4946-B185503A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5606"/>
            <a:ext cx="1608378" cy="1663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26B11E-9099-F5A4-0EB1-0E6F6F2A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859" y="126514"/>
            <a:ext cx="1755741" cy="17328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98EEF-3D32-15E0-299F-A1AEBCFFA38D}"/>
              </a:ext>
            </a:extLst>
          </p:cNvPr>
          <p:cNvSpPr txBox="1"/>
          <p:nvPr/>
        </p:nvSpPr>
        <p:spPr>
          <a:xfrm>
            <a:off x="1850279" y="307328"/>
            <a:ext cx="828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Al-Farabi Kazakh National University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of Chemistry and Chemical technology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General and Inorganic Chemistry</a:t>
            </a: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2027-6CD2-2BAA-928B-0D35C287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Introduction to thermodynamics</a:t>
            </a:r>
            <a:endParaRPr lang="ru-KZ" dirty="0"/>
          </a:p>
        </p:txBody>
      </p:sp>
      <p:pic>
        <p:nvPicPr>
          <p:cNvPr id="4" name="Рисунок 3" descr="Изображение выглядит как текст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F22324D-1FAD-7AC9-815C-BF0CB12AB2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43"/>
          <a:stretch>
            <a:fillRect/>
          </a:stretch>
        </p:blipFill>
        <p:spPr>
          <a:xfrm>
            <a:off x="643192" y="707812"/>
            <a:ext cx="5451627" cy="512233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D0FBD-DBDA-2685-DC72-28D17E24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dirty="0"/>
              <a:t>Thermodynamics is the branch of physical chemistry that studies the relationships between heat, work, and energy.</a:t>
            </a:r>
          </a:p>
          <a:p>
            <a:r>
              <a:rPr lang="en-US" dirty="0"/>
              <a:t>It provides a theoretical framework for understanding how energy is transformed during chemical and physical processes.</a:t>
            </a:r>
          </a:p>
          <a:p>
            <a:r>
              <a:rPr lang="en-US" dirty="0"/>
              <a:t>Thermodynamics is based on macroscopic observations and does not depend on atomic-level mechanisms.</a:t>
            </a:r>
          </a:p>
          <a:p>
            <a:endParaRPr lang="ru-K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195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13BAE-E814-848B-D2BF-78396ACB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Basic concepts and definitions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535D9C-D94D-FF75-3BB3-E612B8F82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749339"/>
            <a:ext cx="5451627" cy="303928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3C943-CEE3-E1D9-2035-F2204E2E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System: the part of the universe under study (e.g., a chemical reaction in a vessel).</a:t>
            </a:r>
          </a:p>
          <a:p>
            <a:r>
              <a:rPr lang="en-US" sz="2400" dirty="0"/>
              <a:t>Surroundings: everything outside the system that can interact with it.</a:t>
            </a:r>
          </a:p>
          <a:p>
            <a:r>
              <a:rPr lang="en-US" sz="2400" dirty="0"/>
              <a:t>Boundary: separates the system from surroundings; can be open, closed, or isolated.</a:t>
            </a:r>
          </a:p>
          <a:p>
            <a:r>
              <a:rPr lang="en-US" sz="2400" dirty="0"/>
              <a:t>State variables: Pressure (P), Volume (V), Temperature (T), and Internal Energy (U).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66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5C3E8-22EC-09AB-13A8-8D95D36F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480" y="634946"/>
            <a:ext cx="4407262" cy="1450757"/>
          </a:xfrm>
        </p:spPr>
        <p:txBody>
          <a:bodyPr>
            <a:normAutofit/>
          </a:bodyPr>
          <a:lstStyle/>
          <a:p>
            <a:r>
              <a:rPr lang="en-US" b="1"/>
              <a:t>Forms of energy and work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3E402B-E4F0-E82B-5B51-E6771038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78" t="11003" r="5849" b="8693"/>
          <a:stretch>
            <a:fillRect/>
          </a:stretch>
        </p:blipFill>
        <p:spPr>
          <a:xfrm>
            <a:off x="558130" y="0"/>
            <a:ext cx="5247694" cy="3162768"/>
          </a:xfrm>
          <a:prstGeom prst="rect">
            <a:avLst/>
          </a:prstGeom>
        </p:spPr>
      </p:pic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10 Types of Energy With Examples">
            <a:extLst>
              <a:ext uri="{FF2B5EF4-FFF2-40B4-BE49-F238E27FC236}">
                <a16:creationId xmlns:a16="http://schemas.microsoft.com/office/drawing/2014/main" id="{D97B2720-1874-9212-69F9-BF5681B9E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0918"/>
          <a:stretch>
            <a:fillRect/>
          </a:stretch>
        </p:blipFill>
        <p:spPr bwMode="auto">
          <a:xfrm>
            <a:off x="558130" y="3167157"/>
            <a:ext cx="5247694" cy="31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C5AB2B1-2B68-21E5-6927-BBD8174666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64418" y="2198914"/>
                <a:ext cx="4585324" cy="36701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Energy exists in various forms: thermal, chemical, mechanical, electrical, and potential.</a:t>
                </a:r>
              </a:p>
              <a:p>
                <a:r>
                  <a:rPr lang="en-US" dirty="0"/>
                  <a:t>In thermodynamics, two key forms of energy transfer are:</a:t>
                </a:r>
              </a:p>
              <a:p>
                <a:pPr lvl="1"/>
                <a:r>
                  <a:rPr lang="en-US" dirty="0"/>
                  <a:t>Heat (q): Energy transfer due to temperature difference.</a:t>
                </a:r>
              </a:p>
              <a:p>
                <a:pPr lvl="1"/>
                <a:r>
                  <a:rPr lang="en-US" dirty="0"/>
                  <a:t>Work (w): Energy transfer due to force acting over a distance.</a:t>
                </a:r>
              </a:p>
              <a:p>
                <a:r>
                  <a:rPr lang="en-US" dirty="0"/>
                  <a:t>Internal energy (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) changes according to these transfers.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C5AB2B1-2B68-21E5-6927-BBD8174666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4418" y="2198914"/>
                <a:ext cx="4585324" cy="3670180"/>
              </a:xfrm>
              <a:blipFill>
                <a:blip r:embed="rId4"/>
                <a:stretch>
                  <a:fillRect l="-1328" t="-1827" r="-3586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6" name="Rectangle 1045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322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C0A84-10AB-30E5-153B-628E0296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first law of thermodynamics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11578F-0E6C-05D4-D213-B00D1D07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Also known as the Law of Conservation of Energy.</a:t>
                </a:r>
              </a:p>
              <a:p>
                <a:r>
                  <a:rPr lang="en-US" dirty="0"/>
                  <a:t>It states that energy cannot be created or destroyed, only converted from one form to another.</a:t>
                </a:r>
              </a:p>
              <a:p>
                <a:endParaRPr lang="en-US" dirty="0"/>
              </a:p>
              <a:p>
                <a:endParaRPr lang="en-US" sz="1800" dirty="0"/>
              </a:p>
              <a:p>
                <a:r>
                  <a:rPr lang="en-US" sz="1800" dirty="0"/>
                  <a:t>where: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/>
                      <m:t>Δ</m:t>
                    </m:r>
                    <m:r>
                      <a:rPr lang="en-US" sz="1800" i="1"/>
                      <m:t>𝑈</m:t>
                    </m:r>
                  </m:oMath>
                </a14:m>
                <a:r>
                  <a:rPr lang="en-US" sz="1800" dirty="0"/>
                  <a:t>= change in internal energy,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/>
                      <m:t>𝑞</m:t>
                    </m:r>
                  </m:oMath>
                </a14:m>
                <a:r>
                  <a:rPr lang="en-US" sz="1800" dirty="0"/>
                  <a:t>= heat exchanged,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/>
                      <m:t>𝑤</m:t>
                    </m:r>
                  </m:oMath>
                </a14:m>
                <a:r>
                  <a:rPr lang="en-US" sz="1800" dirty="0"/>
                  <a:t>= work done.</a:t>
                </a:r>
              </a:p>
              <a:p>
                <a:r>
                  <a:rPr lang="en-US" dirty="0"/>
                  <a:t>This law connects thermal and mechanical processes into one universal energy balance.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11578F-0E6C-05D4-D213-B00D1D07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EF3CD3CA-7B49-F342-4FA1-B4EC0604089C}"/>
                  </a:ext>
                </a:extLst>
              </p:cNvPr>
              <p:cNvSpPr/>
              <p:nvPr/>
            </p:nvSpPr>
            <p:spPr>
              <a:xfrm>
                <a:off x="4212076" y="2923162"/>
                <a:ext cx="2752927" cy="50583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EF3CD3CA-7B49-F342-4FA1-B4EC06040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76" y="2923162"/>
                <a:ext cx="2752927" cy="505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40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C2EAF-575A-B1D6-B650-6EC76A8E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Applications in chemical processes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C26E11-2781-E13D-2ABA-041B172121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465"/>
          <a:stretch>
            <a:fillRect/>
          </a:stretch>
        </p:blipFill>
        <p:spPr>
          <a:xfrm>
            <a:off x="643192" y="1603518"/>
            <a:ext cx="5451627" cy="33309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BC627F9-7001-8A5C-2FB4-90D35BF4D4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1684" y="2198914"/>
                <a:ext cx="5127172" cy="3670180"/>
              </a:xfrm>
            </p:spPr>
            <p:txBody>
              <a:bodyPr>
                <a:normAutofit/>
              </a:bodyPr>
              <a:lstStyle/>
              <a:p>
                <a:r>
                  <a:rPr lang="en-US" sz="1700" dirty="0"/>
                  <a:t>The first law explains energy changes during chemical reactions and phase transitions.</a:t>
                </a:r>
              </a:p>
              <a:p>
                <a:r>
                  <a:rPr lang="en-US" sz="1700" dirty="0"/>
                  <a:t>Exothermic reactions: release heat (negative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700" dirty="0"/>
                  <a:t>). example: combustion.</a:t>
                </a:r>
              </a:p>
              <a:p>
                <a:r>
                  <a:rPr lang="en-US" sz="1700" dirty="0"/>
                  <a:t>Endothermic reactions: absorb heat (positive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700" dirty="0"/>
                  <a:t>). example: photosynthesis.</a:t>
                </a:r>
              </a:p>
              <a:p>
                <a:r>
                  <a:rPr lang="en-US" sz="1700" dirty="0"/>
                  <a:t>Enthalpy (H): A useful thermodynamic function for processes at constant pressure:</a:t>
                </a:r>
              </a:p>
              <a:p>
                <a:endParaRPr lang="en-US" sz="1700" dirty="0"/>
              </a:p>
              <a:p>
                <a:r>
                  <a:rPr lang="en-US" sz="1700" dirty="0"/>
                  <a:t>Enthalpy changes describe heat exchange in chemical and physical transformations.</a:t>
                </a:r>
              </a:p>
              <a:p>
                <a:endParaRPr lang="ru-KZ" sz="17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BC627F9-7001-8A5C-2FB4-90D35BF4D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1684" y="2198914"/>
                <a:ext cx="5127172" cy="3670180"/>
              </a:xfrm>
              <a:blipFill>
                <a:blip r:embed="rId3"/>
                <a:stretch>
                  <a:fillRect l="-832" t="-1329" r="-3210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32F8BFB8-394D-0F0F-1F28-5E97135809CA}"/>
                  </a:ext>
                </a:extLst>
              </p:cNvPr>
              <p:cNvSpPr/>
              <p:nvPr/>
            </p:nvSpPr>
            <p:spPr>
              <a:xfrm>
                <a:off x="8151779" y="4737370"/>
                <a:ext cx="2023353" cy="35019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32F8BFB8-394D-0F0F-1F28-5E9713580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79" y="4737370"/>
                <a:ext cx="2023353" cy="350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1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86256-056F-D314-263D-8555E492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4A086-23EB-2D19-3E4C-7FE016A1A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Thermodynamics provides the foundation for understanding energy transformations in chemical systems.</a:t>
            </a:r>
          </a:p>
          <a:p>
            <a:r>
              <a:rPr lang="en-US" dirty="0"/>
              <a:t>The First Law ensures conservation of energy.</a:t>
            </a:r>
          </a:p>
          <a:p>
            <a:r>
              <a:rPr lang="en-US" dirty="0"/>
              <a:t>Thermodynamic concepts like enthalpy, entropy, and Gibbs free energy are key to predicting reaction spontaneity and equilibrium.</a:t>
            </a:r>
          </a:p>
          <a:p>
            <a:r>
              <a:rPr lang="en-US" dirty="0"/>
              <a:t>Understanding of thermodynamics is essential for studying chemical kinetics, materials science, and physical chemistry as a whole.</a:t>
            </a:r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3231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74C6-51F8-1CBD-0DE8-C18A41D7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Questions?</a:t>
            </a:r>
            <a:endParaRPr lang="ru-KZ" sz="4400">
              <a:solidFill>
                <a:srgbClr val="FFFFFF"/>
              </a:solidFill>
            </a:endParaRPr>
          </a:p>
        </p:txBody>
      </p:sp>
      <p:pic>
        <p:nvPicPr>
          <p:cNvPr id="4" name="Picture 3" descr="Желтый вопросительный знак">
            <a:extLst>
              <a:ext uri="{FF2B5EF4-FFF2-40B4-BE49-F238E27FC236}">
                <a16:creationId xmlns:a16="http://schemas.microsoft.com/office/drawing/2014/main" id="{AC8FCF41-CA8A-86E8-5A8A-7FE748C0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6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70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443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Cambria Math</vt:lpstr>
      <vt:lpstr>Тема Office</vt:lpstr>
      <vt:lpstr>Ретро</vt:lpstr>
      <vt:lpstr>The basis of thermodynamics. Basic laws of chemical processes. First principles of thermodynamics.</vt:lpstr>
      <vt:lpstr>Introduction to thermodynamics</vt:lpstr>
      <vt:lpstr>Basic concepts and definitions</vt:lpstr>
      <vt:lpstr>Forms of energy and work</vt:lpstr>
      <vt:lpstr>The first law of thermodynamics</vt:lpstr>
      <vt:lpstr>Applications in chemical processes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</dc:creator>
  <cp:lastModifiedBy>eze</cp:lastModifiedBy>
  <cp:revision>5</cp:revision>
  <dcterms:created xsi:type="dcterms:W3CDTF">2025-11-04T13:13:58Z</dcterms:created>
  <dcterms:modified xsi:type="dcterms:W3CDTF">2025-11-04T16:04:31Z</dcterms:modified>
</cp:coreProperties>
</file>